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2" r:id="rId2"/>
    <p:sldId id="713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  <p:sldId id="726" r:id="rId15"/>
    <p:sldId id="728" r:id="rId16"/>
    <p:sldId id="729" r:id="rId17"/>
    <p:sldId id="730" r:id="rId18"/>
    <p:sldId id="731" r:id="rId19"/>
    <p:sldId id="732" r:id="rId20"/>
    <p:sldId id="733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4" r:id="rId29"/>
    <p:sldId id="745" r:id="rId30"/>
    <p:sldId id="746" r:id="rId31"/>
    <p:sldId id="747" r:id="rId32"/>
    <p:sldId id="749" r:id="rId33"/>
    <p:sldId id="750" r:id="rId34"/>
    <p:sldId id="751" r:id="rId35"/>
    <p:sldId id="752" r:id="rId36"/>
    <p:sldId id="753" r:id="rId37"/>
    <p:sldId id="709" r:id="rId38"/>
    <p:sldId id="71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A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14" autoAdjust="0"/>
    <p:restoredTop sz="83024" autoAdjust="0"/>
  </p:normalViewPr>
  <p:slideViewPr>
    <p:cSldViewPr snapToGrid="0" snapToObjects="1">
      <p:cViewPr>
        <p:scale>
          <a:sx n="66" d="100"/>
          <a:sy n="66" d="100"/>
        </p:scale>
        <p:origin x="-120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WB%20CEQ%20LAC%20wkshp%20may%207%202013:For%20PPT%20May%207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190409078"/>
          <c:y val="0.0400090912986001"/>
          <c:w val="0.663236021332684"/>
          <c:h val="0.78175038142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1'!$Y$60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FF0000"/>
            </a:solidFill>
            <a:ln w="22225">
              <a:noFill/>
              <a:prstDash val="dash"/>
            </a:ln>
          </c:spPr>
          <c:invertIfNegative val="0"/>
          <c:dLbls>
            <c:dLbl>
              <c:idx val="0"/>
              <c:layout>
                <c:manualLayout>
                  <c:x val="-0.00847476208863269"/>
                  <c:y val="-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71976313478492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86244303808182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1'!$Z$60:$AB$60</c:f>
              <c:numCache>
                <c:formatCode>0.0%</c:formatCode>
                <c:ptCount val="3"/>
                <c:pt idx="0">
                  <c:v>0.876614863423281</c:v>
                </c:pt>
                <c:pt idx="1">
                  <c:v>0.932717537535336</c:v>
                </c:pt>
                <c:pt idx="2">
                  <c:v>0.576655524821142</c:v>
                </c:pt>
              </c:numCache>
            </c:numRef>
          </c:val>
        </c:ser>
        <c:ser>
          <c:idx val="1"/>
          <c:order val="1"/>
          <c:tx>
            <c:strRef>
              <c:f>'Figure 1'!$Y$61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3128667804117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99878995679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9142638245119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1'!$Z$61:$AB$61</c:f>
              <c:numCache>
                <c:formatCode>0.0%</c:formatCode>
                <c:ptCount val="3"/>
                <c:pt idx="0">
                  <c:v>0.831920560042296</c:v>
                </c:pt>
                <c:pt idx="1">
                  <c:v>0.731298616448584</c:v>
                </c:pt>
                <c:pt idx="2">
                  <c:v>0.419400694510944</c:v>
                </c:pt>
              </c:numCache>
            </c:numRef>
          </c:val>
        </c:ser>
        <c:ser>
          <c:idx val="2"/>
          <c:order val="2"/>
          <c:tx>
            <c:strRef>
              <c:f>'Figure 1'!$Y$62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4326041980621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9142638245119"/>
                  <c:y val="0.021621627756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1'!$Z$62:$AB$62</c:f>
              <c:numCache>
                <c:formatCode>0.0%</c:formatCode>
                <c:ptCount val="3"/>
                <c:pt idx="0">
                  <c:v>0.677550040212824</c:v>
                </c:pt>
                <c:pt idx="1">
                  <c:v>0.292357886740075</c:v>
                </c:pt>
                <c:pt idx="2">
                  <c:v>0.154604989802243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2874520"/>
        <c:axId val="-2022871368"/>
      </c:barChart>
      <c:catAx>
        <c:axId val="-2022874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22871368"/>
        <c:crosses val="autoZero"/>
        <c:auto val="1"/>
        <c:lblAlgn val="ctr"/>
        <c:lblOffset val="100"/>
        <c:noMultiLvlLbl val="0"/>
      </c:catAx>
      <c:valAx>
        <c:axId val="-20228713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22874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18220237032"/>
          <c:y val="0.389170004730086"/>
          <c:w val="0.208381779762967"/>
          <c:h val="0.2000383627831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1'!$A$68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0070C0"/>
            </a:solidFill>
            <a:ln w="19050" cap="sq">
              <a:noFill/>
              <a:prstDash val="dash"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1'!$B$68:$D$68</c:f>
              <c:numCache>
                <c:formatCode>0.0%</c:formatCode>
                <c:ptCount val="3"/>
                <c:pt idx="0">
                  <c:v>0.252082177953563</c:v>
                </c:pt>
                <c:pt idx="1">
                  <c:v>0.167901467369908</c:v>
                </c:pt>
                <c:pt idx="2">
                  <c:v>0.468518512398863</c:v>
                </c:pt>
              </c:numCache>
            </c:numRef>
          </c:val>
        </c:ser>
        <c:ser>
          <c:idx val="1"/>
          <c:order val="1"/>
          <c:tx>
            <c:strRef>
              <c:f>'Figure 1'!$A$69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1'!$B$69:$D$69</c:f>
              <c:numCache>
                <c:formatCode>0.0%</c:formatCode>
                <c:ptCount val="3"/>
                <c:pt idx="0">
                  <c:v>0.127996788214662</c:v>
                </c:pt>
                <c:pt idx="1">
                  <c:v>0.096771112153272</c:v>
                </c:pt>
                <c:pt idx="2">
                  <c:v>0.240323386338956</c:v>
                </c:pt>
              </c:numCache>
            </c:numRef>
          </c:val>
        </c:ser>
        <c:ser>
          <c:idx val="2"/>
          <c:order val="2"/>
          <c:tx>
            <c:strRef>
              <c:f>'Figure 1'!$A$70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1'!$B$70:$D$70</c:f>
              <c:numCache>
                <c:formatCode>0.0%</c:formatCode>
                <c:ptCount val="3"/>
                <c:pt idx="0">
                  <c:v>0.619921033831775</c:v>
                </c:pt>
                <c:pt idx="1">
                  <c:v>0.735327420465583</c:v>
                </c:pt>
                <c:pt idx="2">
                  <c:v>0.291158101262181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9980440"/>
        <c:axId val="-2032469144"/>
      </c:barChart>
      <c:catAx>
        <c:axId val="-2029980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32469144"/>
        <c:crosses val="autoZero"/>
        <c:auto val="1"/>
        <c:lblAlgn val="ctr"/>
        <c:lblOffset val="100"/>
        <c:noMultiLvlLbl val="0"/>
      </c:catAx>
      <c:valAx>
        <c:axId val="-2032469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29980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74502500942"/>
          <c:y val="0.0221217186117394"/>
          <c:w val="0.761715156535704"/>
          <c:h val="0.81873440641745"/>
        </c:manualLayout>
      </c:layout>
      <c:lineChart>
        <c:grouping val="standard"/>
        <c:varyColors val="0"/>
        <c:ser>
          <c:idx val="0"/>
          <c:order val="0"/>
          <c:tx>
            <c:strRef>
              <c:f>'GINI In-kindTransfers'!$M$6</c:f>
              <c:strCache>
                <c:ptCount val="1"/>
                <c:pt idx="0">
                  <c:v>Argentina</c:v>
                </c:pt>
              </c:strCache>
            </c:strRef>
          </c:tx>
          <c:dLbls>
            <c:dLbl>
              <c:idx val="0"/>
              <c:layout>
                <c:manualLayout>
                  <c:x val="-0.0603942655945549"/>
                  <c:y val="0.0293429210887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717085139825405"/>
                  <c:y val="-0.0287176274018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600455047074104"/>
                  <c:y val="-0.0078756585637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48297360118925"/>
                  <c:y val="0.0248849012593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lang="es-UY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'GINI In-kindTransfers'!$N$5:$Q$5</c:f>
              <c:strCache>
                <c:ptCount val="4"/>
                <c:pt idx="0">
                  <c:v>Net Market Income</c:v>
                </c:pt>
                <c:pt idx="1">
                  <c:v>Disposable Income</c:v>
                </c:pt>
                <c:pt idx="2">
                  <c:v>Post-fiscal Income</c:v>
                </c:pt>
                <c:pt idx="3">
                  <c:v>Final Income*</c:v>
                </c:pt>
              </c:strCache>
            </c:strRef>
          </c:cat>
          <c:val>
            <c:numRef>
              <c:f>'GINI In-kindTransfers'!$N$6:$Q$6</c:f>
              <c:numCache>
                <c:formatCode>General</c:formatCode>
                <c:ptCount val="4"/>
                <c:pt idx="0">
                  <c:v>0.489</c:v>
                </c:pt>
                <c:pt idx="1">
                  <c:v>0.447</c:v>
                </c:pt>
                <c:pt idx="3">
                  <c:v>0.369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'GINI In-kindTransfers'!$M$7</c:f>
              <c:strCache>
                <c:ptCount val="1"/>
                <c:pt idx="0">
                  <c:v>Bolivia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0.0608822101776428"/>
                  <c:y val="-0.0027776982109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75273950784472"/>
                  <c:y val="-0.0261069340016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655672215076205"/>
                  <c:y val="-0.0294569166466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21271421112316"/>
                  <c:y val="-0.0212053027094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lang="es-UY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'GINI In-kindTransfers'!$N$5:$Q$5</c:f>
              <c:strCache>
                <c:ptCount val="4"/>
                <c:pt idx="0">
                  <c:v>Net Market Income</c:v>
                </c:pt>
                <c:pt idx="1">
                  <c:v>Disposable Income</c:v>
                </c:pt>
                <c:pt idx="2">
                  <c:v>Post-fiscal Income</c:v>
                </c:pt>
                <c:pt idx="3">
                  <c:v>Final Income*</c:v>
                </c:pt>
              </c:strCache>
            </c:strRef>
          </c:cat>
          <c:val>
            <c:numRef>
              <c:f>'GINI In-kindTransfers'!$N$7:$Q$7</c:f>
              <c:numCache>
                <c:formatCode>0.000</c:formatCode>
                <c:ptCount val="4"/>
                <c:pt idx="0">
                  <c:v>0.503</c:v>
                </c:pt>
                <c:pt idx="1">
                  <c:v>0.493</c:v>
                </c:pt>
                <c:pt idx="2">
                  <c:v>0.5007</c:v>
                </c:pt>
                <c:pt idx="3">
                  <c:v>0.441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'GINI In-kindTransfers'!$M$8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0.0680088241146135"/>
                  <c:y val="0.018274853801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20081327562182"/>
                  <c:y val="-0.02869855317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5283503575918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lang="es-UY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'GINI In-kindTransfers'!$N$5:$Q$5</c:f>
              <c:strCache>
                <c:ptCount val="4"/>
                <c:pt idx="0">
                  <c:v>Net Market Income</c:v>
                </c:pt>
                <c:pt idx="1">
                  <c:v>Disposable Income</c:v>
                </c:pt>
                <c:pt idx="2">
                  <c:v>Post-fiscal Income</c:v>
                </c:pt>
                <c:pt idx="3">
                  <c:v>Final Income*</c:v>
                </c:pt>
              </c:strCache>
            </c:strRef>
          </c:cat>
          <c:val>
            <c:numRef>
              <c:f>'GINI In-kindTransfers'!$N$8:$Q$8</c:f>
              <c:numCache>
                <c:formatCode>0.000</c:formatCode>
                <c:ptCount val="4"/>
                <c:pt idx="0">
                  <c:v>0.5631</c:v>
                </c:pt>
                <c:pt idx="1">
                  <c:v>0.5425</c:v>
                </c:pt>
                <c:pt idx="2">
                  <c:v>0.5406</c:v>
                </c:pt>
                <c:pt idx="3">
                  <c:v>0.45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'GINI In-kindTransfers'!$M$9</c:f>
              <c:strCache>
                <c:ptCount val="1"/>
                <c:pt idx="0">
                  <c:v>Mexico</c:v>
                </c:pt>
              </c:strCache>
            </c:strRef>
          </c:tx>
          <c:dLbls>
            <c:dLbl>
              <c:idx val="0"/>
              <c:layout>
                <c:manualLayout>
                  <c:x val="-0.020752883094106"/>
                  <c:y val="-0.0279792322931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80108362987869"/>
                  <c:y val="0.0364112262980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4138603178274E-17"/>
                  <c:y val="-0.0130534670008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67430861863048"/>
                  <c:y val="0.0049159374692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lang="es-UY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'GINI In-kindTransfers'!$N$5:$Q$5</c:f>
              <c:strCache>
                <c:ptCount val="4"/>
                <c:pt idx="0">
                  <c:v>Net Market Income</c:v>
                </c:pt>
                <c:pt idx="1">
                  <c:v>Disposable Income</c:v>
                </c:pt>
                <c:pt idx="2">
                  <c:v>Post-fiscal Income</c:v>
                </c:pt>
                <c:pt idx="3">
                  <c:v>Final Income*</c:v>
                </c:pt>
              </c:strCache>
            </c:strRef>
          </c:cat>
          <c:val>
            <c:numRef>
              <c:f>'GINI In-kindTransfers'!$N$9:$Q$9</c:f>
              <c:numCache>
                <c:formatCode>0.000</c:formatCode>
                <c:ptCount val="4"/>
                <c:pt idx="0">
                  <c:v>0.49749897</c:v>
                </c:pt>
                <c:pt idx="1">
                  <c:v>0.48764237</c:v>
                </c:pt>
                <c:pt idx="2">
                  <c:v>0.48088023</c:v>
                </c:pt>
                <c:pt idx="3" formatCode="General">
                  <c:v>0.4374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'GINI In-kindTransfers'!$M$10</c:f>
              <c:strCache>
                <c:ptCount val="1"/>
                <c:pt idx="0">
                  <c:v>Peru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0644083663965786"/>
                  <c:y val="-0.0278015617972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78278576110806"/>
                  <c:y val="0.0139841002324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04585171178288"/>
                  <c:y val="-0.0301064397232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82430618156233"/>
                  <c:y val="-0.0254962967894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154543899938541"/>
                  <c:y val="0.018274853801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lang="es-UY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'GINI In-kindTransfers'!$N$5:$Q$5</c:f>
              <c:strCache>
                <c:ptCount val="4"/>
                <c:pt idx="0">
                  <c:v>Net Market Income</c:v>
                </c:pt>
                <c:pt idx="1">
                  <c:v>Disposable Income</c:v>
                </c:pt>
                <c:pt idx="2">
                  <c:v>Post-fiscal Income</c:v>
                </c:pt>
                <c:pt idx="3">
                  <c:v>Final Income*</c:v>
                </c:pt>
              </c:strCache>
            </c:strRef>
          </c:cat>
          <c:val>
            <c:numRef>
              <c:f>'GINI In-kindTransfers'!$N$10:$Q$10</c:f>
              <c:numCache>
                <c:formatCode>0.000</c:formatCode>
                <c:ptCount val="4"/>
                <c:pt idx="0">
                  <c:v>0.4981</c:v>
                </c:pt>
                <c:pt idx="1">
                  <c:v>0.4937</c:v>
                </c:pt>
                <c:pt idx="2">
                  <c:v>0.489209</c:v>
                </c:pt>
                <c:pt idx="3">
                  <c:v>0.469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'GINI In-kindTransfers'!$M$11</c:f>
              <c:strCache>
                <c:ptCount val="1"/>
                <c:pt idx="0">
                  <c:v>Uruguay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1"/>
              <c:layout>
                <c:manualLayout>
                  <c:x val="-0.0335621541905904"/>
                  <c:y val="0.0261070113732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20953575094296"/>
                  <c:y val="0.0391601954360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19639121581238"/>
                  <c:y val="0.031328320802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8974549273029E-17"/>
                  <c:y val="-0.0122898436731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'GINI In-kindTransfers'!$N$5:$Q$5</c:f>
              <c:strCache>
                <c:ptCount val="4"/>
                <c:pt idx="0">
                  <c:v>Net Market Income</c:v>
                </c:pt>
                <c:pt idx="1">
                  <c:v>Disposable Income</c:v>
                </c:pt>
                <c:pt idx="2">
                  <c:v>Post-fiscal Income</c:v>
                </c:pt>
                <c:pt idx="3">
                  <c:v>Final Income*</c:v>
                </c:pt>
              </c:strCache>
            </c:strRef>
          </c:cat>
          <c:val>
            <c:numRef>
              <c:f>'GINI In-kindTransfers'!$N$11:$Q$11</c:f>
              <c:numCache>
                <c:formatCode>0.000</c:formatCode>
                <c:ptCount val="4"/>
                <c:pt idx="0">
                  <c:v>0.47798602</c:v>
                </c:pt>
                <c:pt idx="1">
                  <c:v>0.45699601</c:v>
                </c:pt>
                <c:pt idx="2">
                  <c:v>0.45896706</c:v>
                </c:pt>
                <c:pt idx="3">
                  <c:v>0.396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221000"/>
        <c:axId val="-2029025672"/>
      </c:lineChart>
      <c:catAx>
        <c:axId val="-202922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s-UY" sz="1200"/>
            </a:pPr>
            <a:endParaRPr lang="en-US"/>
          </a:p>
        </c:txPr>
        <c:crossAx val="-2029025672"/>
        <c:crosses val="autoZero"/>
        <c:auto val="1"/>
        <c:lblAlgn val="ctr"/>
        <c:lblOffset val="100"/>
        <c:noMultiLvlLbl val="0"/>
      </c:catAx>
      <c:valAx>
        <c:axId val="-2029025672"/>
        <c:scaling>
          <c:orientation val="minMax"/>
          <c:max val="0.58"/>
          <c:min val="0.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UY" sz="1600"/>
                </a:pPr>
                <a:r>
                  <a:rPr lang="en-US" sz="1600"/>
                  <a:t>Gini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UY" sz="1200"/>
            </a:pPr>
            <a:endParaRPr lang="en-US"/>
          </a:p>
        </c:txPr>
        <c:crossAx val="-2029221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UY" sz="12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'Macintosh HD:Users:aglazier:Downloads:[Lustig etal PFR Overview Tables&amp;Figs MARCH 29 2013 wPeruKakwaddedafter submitted.xlsx]FIG3 Gini, Effect, SocSp'!$R$3</c:f>
              <c:strCache>
                <c:ptCount val="1"/>
                <c:pt idx="0">
                  <c:v>Disposable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'Macintosh HD:Users:aglazier:Downloads:[Lustig etal PFR Overview Tables&amp;Figs MARCH 29 2013 wPeruKakwaddedafter submitted.xlsx]FIG3 Gini, Effect, SocSp'!$Q$4:$Q$9</c:f>
              <c:strCache>
                <c:ptCount val="6"/>
                <c:pt idx="0">
                  <c:v>	Argentina</c:v>
                </c:pt>
                <c:pt idx="1">
                  <c:v>_x0006_Brazil</c:v>
                </c:pt>
                <c:pt idx="2">
                  <c:v>_x0007_Uruguay</c:v>
                </c:pt>
                <c:pt idx="3">
                  <c:v>_x0006_Mexico</c:v>
                </c:pt>
                <c:pt idx="4">
                  <c:v>_x0007_Bolivia</c:v>
                </c:pt>
                <c:pt idx="5">
                  <c:v>_x0004_Peru</c:v>
                </c:pt>
              </c:strCache>
            </c:strRef>
          </c:cat>
          <c:val>
            <c:numRef>
              <c:f>'Macintosh HD:Users:aglazier:Downloads:[Lustig etal PFR Overview Tables&amp;Figs MARCH 29 2013 wPeruKakwaddedafter submitted.xlsx]FIG3 Gini, Effect, SocSp'!$R$4:$R$9</c:f>
              <c:numCache>
                <c:formatCode>General</c:formatCode>
                <c:ptCount val="6"/>
                <c:pt idx="0">
                  <c:v>0.0852965235173825</c:v>
                </c:pt>
                <c:pt idx="1">
                  <c:v>0.0552671010907063</c:v>
                </c:pt>
                <c:pt idx="2">
                  <c:v>0.0711355976629974</c:v>
                </c:pt>
                <c:pt idx="3">
                  <c:v>0.0451101413611575</c:v>
                </c:pt>
                <c:pt idx="4">
                  <c:v>0.0198807157057654</c:v>
                </c:pt>
                <c:pt idx="5">
                  <c:v>0.0202421115300655</c:v>
                </c:pt>
              </c:numCache>
            </c:numRef>
          </c:val>
        </c:ser>
        <c:ser>
          <c:idx val="1"/>
          <c:order val="1"/>
          <c:tx>
            <c:strRef>
              <c:f>'Macintosh HD:Users:aglazier:Downloads:[Lustig etal PFR Overview Tables&amp;Figs MARCH 29 2013 wPeruKakwaddedafter submitted.xlsx]FIG3 Gini, Effect, SocSp'!$S$3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'Macintosh HD:Users:aglazier:Downloads:[Lustig etal PFR Overview Tables&amp;Figs MARCH 29 2013 wPeruKakwaddedafter submitted.xlsx]FIG3 Gini, Effect, SocSp'!$Q$4:$Q$9</c:f>
              <c:strCache>
                <c:ptCount val="6"/>
                <c:pt idx="0">
                  <c:v>	Argentina</c:v>
                </c:pt>
                <c:pt idx="1">
                  <c:v>_x0006_Brazil</c:v>
                </c:pt>
                <c:pt idx="2">
                  <c:v>_x0007_Uruguay</c:v>
                </c:pt>
                <c:pt idx="3">
                  <c:v>_x0006_Mexico</c:v>
                </c:pt>
                <c:pt idx="4">
                  <c:v>_x0007_Bolivia</c:v>
                </c:pt>
                <c:pt idx="5">
                  <c:v>_x0004_Peru</c:v>
                </c:pt>
              </c:strCache>
            </c:strRef>
          </c:cat>
          <c:val>
            <c:numRef>
              <c:f>'Macintosh HD:Users:aglazier:Downloads:[Lustig etal PFR Overview Tables&amp;Figs MARCH 29 2013 wPeruKakwaddedafter submitted.xlsx]FIG3 Gini, Effect, SocSp'!$S$4:$S$9</c:f>
              <c:numCache>
                <c:formatCode>General</c:formatCode>
                <c:ptCount val="6"/>
                <c:pt idx="0">
                  <c:v>0.159509202453988</c:v>
                </c:pt>
                <c:pt idx="1">
                  <c:v>0.18201512887445</c:v>
                </c:pt>
                <c:pt idx="2">
                  <c:v>0.130825575384691</c:v>
                </c:pt>
                <c:pt idx="3">
                  <c:v>0.114069561245869</c:v>
                </c:pt>
                <c:pt idx="4">
                  <c:v>0.093638170974155</c:v>
                </c:pt>
                <c:pt idx="5">
                  <c:v>0.0610001984520739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2884264"/>
        <c:axId val="-2032885656"/>
      </c:barChart>
      <c:lineChart>
        <c:grouping val="standard"/>
        <c:varyColors val="0"/>
        <c:ser>
          <c:idx val="2"/>
          <c:order val="2"/>
          <c:tx>
            <c:strRef>
              <c:f>'Macintosh HD:Users:aglazier:Downloads:[Lustig etal PFR Overview Tables&amp;Figs MARCH 29 2013 wPeruKakwaddedafter submitted.xlsx]FIG3 Gini, Effect, SocSp'!$T$3</c:f>
              <c:strCache>
                <c:ptCount val="1"/>
                <c:pt idx="0">
                  <c:v>Social Spending (% GDP)</c:v>
                </c:pt>
              </c:strCache>
            </c:strRef>
          </c:tx>
          <c:marker>
            <c:symbol val="none"/>
          </c:marker>
          <c:cat>
            <c:strRef>
              <c:f>'Macintosh HD:Users:aglazier:Downloads:[Lustig etal PFR Overview Tables&amp;Figs MARCH 29 2013 wPeruKakwaddedafter submitted.xlsx]FIG3 Gini, Effect, SocSp'!$Q$4:$Q$9</c:f>
              <c:strCache>
                <c:ptCount val="6"/>
                <c:pt idx="0">
                  <c:v>	Argentina</c:v>
                </c:pt>
                <c:pt idx="1">
                  <c:v>_x0006_Brazil</c:v>
                </c:pt>
                <c:pt idx="2">
                  <c:v>_x0007_Uruguay</c:v>
                </c:pt>
                <c:pt idx="3">
                  <c:v>_x0006_Mexico</c:v>
                </c:pt>
                <c:pt idx="4">
                  <c:v>_x0007_Bolivia</c:v>
                </c:pt>
                <c:pt idx="5">
                  <c:v>_x0004_Peru</c:v>
                </c:pt>
              </c:strCache>
            </c:strRef>
          </c:cat>
          <c:val>
            <c:numRef>
              <c:f>'Macintosh HD:Users:aglazier:Downloads:[Lustig etal PFR Overview Tables&amp;Figs MARCH 29 2013 wPeruKakwaddedafter submitted.xlsx]FIG3 Gini, Effect, SocSp'!$T$4:$T$9</c:f>
              <c:numCache>
                <c:formatCode>General</c:formatCode>
                <c:ptCount val="6"/>
                <c:pt idx="0">
                  <c:v>0.158135671424424</c:v>
                </c:pt>
                <c:pt idx="1">
                  <c:v>0.161709367733203</c:v>
                </c:pt>
                <c:pt idx="2">
                  <c:v>0.103651902662208</c:v>
                </c:pt>
                <c:pt idx="3">
                  <c:v>0.0870688013424903</c:v>
                </c:pt>
                <c:pt idx="4">
                  <c:v>0.139168789175735</c:v>
                </c:pt>
                <c:pt idx="5">
                  <c:v>0.0479364659992613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2884264"/>
        <c:axId val="-2032885656"/>
      </c:lineChart>
      <c:lineChart>
        <c:grouping val="standard"/>
        <c:varyColors val="0"/>
        <c:ser>
          <c:idx val="3"/>
          <c:order val="3"/>
          <c:tx>
            <c:strRef>
              <c:f>'Macintosh HD:Users:aglazier:Downloads:[Lustig etal PFR Overview Tables&amp;Figs MARCH 29 2013 wPeruKakwaddedafter submitted.xlsx]FIG3 Gini, Effect, SocSp'!$U$3</c:f>
              <c:strCache>
                <c:ptCount val="1"/>
                <c:pt idx="0">
                  <c:v>Effectiveness Social Spending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02060"/>
              </a:solidFill>
            </c:spPr>
          </c:marker>
          <c:cat>
            <c:strRef>
              <c:f>'Macintosh HD:Users:aglazier:Downloads:[Lustig etal PFR Overview Tables&amp;Figs MARCH 29 2013 wPeruKakwaddedafter submitted.xlsx]FIG3 Gini, Effect, SocSp'!$Q$4:$Q$9</c:f>
              <c:strCache>
                <c:ptCount val="6"/>
                <c:pt idx="0">
                  <c:v>	Argentina</c:v>
                </c:pt>
                <c:pt idx="1">
                  <c:v>_x0006_Brazil</c:v>
                </c:pt>
                <c:pt idx="2">
                  <c:v>_x0007_Uruguay</c:v>
                </c:pt>
                <c:pt idx="3">
                  <c:v>_x0006_Mexico</c:v>
                </c:pt>
                <c:pt idx="4">
                  <c:v>_x0007_Bolivia</c:v>
                </c:pt>
                <c:pt idx="5">
                  <c:v>_x0004_Peru</c:v>
                </c:pt>
              </c:strCache>
            </c:strRef>
          </c:cat>
          <c:val>
            <c:numRef>
              <c:f>'Macintosh HD:Users:aglazier:Downloads:[Lustig etal PFR Overview Tables&amp;Figs MARCH 29 2013 wPeruKakwaddedafter submitted.xlsx]FIG3 Gini, Effect, SocSp'!$U$4:$U$9</c:f>
              <c:numCache>
                <c:formatCode>General</c:formatCode>
                <c:ptCount val="6"/>
                <c:pt idx="0">
                  <c:v>2.118915696893003</c:v>
                </c:pt>
                <c:pt idx="1">
                  <c:v>1.37</c:v>
                </c:pt>
                <c:pt idx="2">
                  <c:v>1.62050444581478</c:v>
                </c:pt>
                <c:pt idx="3">
                  <c:v>1.39</c:v>
                </c:pt>
                <c:pt idx="4">
                  <c:v>1.07</c:v>
                </c:pt>
                <c:pt idx="5">
                  <c:v>1.21354497824131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2899272"/>
        <c:axId val="-2032895768"/>
      </c:lineChart>
      <c:catAx>
        <c:axId val="-203288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2885656"/>
        <c:crosses val="autoZero"/>
        <c:auto val="1"/>
        <c:lblAlgn val="ctr"/>
        <c:lblOffset val="100"/>
        <c:noMultiLvlLbl val="0"/>
      </c:catAx>
      <c:valAx>
        <c:axId val="-20328856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32884264"/>
        <c:crosses val="autoZero"/>
        <c:crossBetween val="between"/>
      </c:valAx>
      <c:valAx>
        <c:axId val="-20328957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032899272"/>
        <c:crosses val="max"/>
        <c:crossBetween val="between"/>
      </c:valAx>
      <c:catAx>
        <c:axId val="-2032899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3289576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'2.X. Incidence NAT (2)'!$C$3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(2)'!$C$4:$C$13</c:f>
              <c:numCache>
                <c:formatCode>0%</c:formatCode>
                <c:ptCount val="10"/>
                <c:pt idx="0">
                  <c:v>0.161560396943082</c:v>
                </c:pt>
                <c:pt idx="1">
                  <c:v>0.0666849160528237</c:v>
                </c:pt>
                <c:pt idx="2">
                  <c:v>-0.00800581883947571</c:v>
                </c:pt>
                <c:pt idx="3">
                  <c:v>-0.00711864039209449</c:v>
                </c:pt>
                <c:pt idx="4">
                  <c:v>-0.0150031556609168</c:v>
                </c:pt>
                <c:pt idx="5">
                  <c:v>-0.0155767001275606</c:v>
                </c:pt>
                <c:pt idx="6">
                  <c:v>-0.0220106831833392</c:v>
                </c:pt>
                <c:pt idx="7">
                  <c:v>-0.020182213689049</c:v>
                </c:pt>
                <c:pt idx="8">
                  <c:v>-0.0199037605727839</c:v>
                </c:pt>
                <c:pt idx="9">
                  <c:v>-0.0156160433446999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'2.X. Incidence NAT (2)'!$D$3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(2)'!$D$4:$D$13</c:f>
              <c:numCache>
                <c:formatCode>0%</c:formatCode>
                <c:ptCount val="10"/>
                <c:pt idx="0">
                  <c:v>0.849304672425554</c:v>
                </c:pt>
                <c:pt idx="1">
                  <c:v>0.179522771487171</c:v>
                </c:pt>
                <c:pt idx="2">
                  <c:v>0.0630006300113714</c:v>
                </c:pt>
                <c:pt idx="3">
                  <c:v>0.000306642856143152</c:v>
                </c:pt>
                <c:pt idx="4">
                  <c:v>-0.0184598147465247</c:v>
                </c:pt>
                <c:pt idx="5">
                  <c:v>-0.0557994117852642</c:v>
                </c:pt>
                <c:pt idx="6">
                  <c:v>-0.0785652362091336</c:v>
                </c:pt>
                <c:pt idx="7">
                  <c:v>-0.0932585380496581</c:v>
                </c:pt>
                <c:pt idx="8">
                  <c:v>-0.119212811408699</c:v>
                </c:pt>
                <c:pt idx="9">
                  <c:v>-0.171238352794638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'2.X. Incidence NAT (2)'!$E$3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(2)'!$E$4:$E$13</c:f>
              <c:numCache>
                <c:formatCode>0%</c:formatCode>
                <c:ptCount val="10"/>
                <c:pt idx="0">
                  <c:v>0.298909998721555</c:v>
                </c:pt>
                <c:pt idx="1">
                  <c:v>0.0796117976401712</c:v>
                </c:pt>
                <c:pt idx="2">
                  <c:v>0.0340252150019911</c:v>
                </c:pt>
                <c:pt idx="3">
                  <c:v>0.0154409845681008</c:v>
                </c:pt>
                <c:pt idx="4">
                  <c:v>-0.00383334035858714</c:v>
                </c:pt>
                <c:pt idx="5">
                  <c:v>-0.0141923356777824</c:v>
                </c:pt>
                <c:pt idx="6">
                  <c:v>-0.0356362342641408</c:v>
                </c:pt>
                <c:pt idx="7">
                  <c:v>-0.055121822924641</c:v>
                </c:pt>
                <c:pt idx="8">
                  <c:v>-0.0814686501369255</c:v>
                </c:pt>
                <c:pt idx="9">
                  <c:v>-0.106812548502789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'2.X. Incidence NAT (2)'!$F$3</c:f>
              <c:strCache>
                <c:ptCount val="1"/>
                <c:pt idx="0">
                  <c:v>Peru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(2)'!$F$4:$F$13</c:f>
              <c:numCache>
                <c:formatCode>0%</c:formatCode>
                <c:ptCount val="10"/>
                <c:pt idx="0">
                  <c:v>0.0775638388985896</c:v>
                </c:pt>
                <c:pt idx="1">
                  <c:v>0.00238885033882805</c:v>
                </c:pt>
                <c:pt idx="2">
                  <c:v>-0.0264307443124559</c:v>
                </c:pt>
                <c:pt idx="3">
                  <c:v>-0.0478654263329911</c:v>
                </c:pt>
                <c:pt idx="4">
                  <c:v>-0.060236377730112</c:v>
                </c:pt>
                <c:pt idx="5">
                  <c:v>-0.0757577281195167</c:v>
                </c:pt>
                <c:pt idx="6">
                  <c:v>-0.0818238975103195</c:v>
                </c:pt>
                <c:pt idx="7">
                  <c:v>-0.0807421238311359</c:v>
                </c:pt>
                <c:pt idx="8">
                  <c:v>-0.0906594130307111</c:v>
                </c:pt>
                <c:pt idx="9">
                  <c:v>-0.111259042193726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'2.X. Incidence NAT (2)'!$G$3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(2)'!$G$4:$G$13</c:f>
              <c:numCache>
                <c:formatCode>0%</c:formatCode>
                <c:ptCount val="10"/>
                <c:pt idx="0">
                  <c:v>0.447416612207396</c:v>
                </c:pt>
                <c:pt idx="1">
                  <c:v>0.0767658918066595</c:v>
                </c:pt>
                <c:pt idx="2">
                  <c:v>-0.00323005418670045</c:v>
                </c:pt>
                <c:pt idx="3">
                  <c:v>-0.0544542263562046</c:v>
                </c:pt>
                <c:pt idx="4">
                  <c:v>-0.0719389695036232</c:v>
                </c:pt>
                <c:pt idx="5">
                  <c:v>-0.0858791434906529</c:v>
                </c:pt>
                <c:pt idx="6">
                  <c:v>-0.0997263506596097</c:v>
                </c:pt>
                <c:pt idx="7">
                  <c:v>-0.112757418789965</c:v>
                </c:pt>
                <c:pt idx="8">
                  <c:v>-0.130135386018085</c:v>
                </c:pt>
                <c:pt idx="9">
                  <c:v>-0.163758804265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2958664"/>
        <c:axId val="-2032967848"/>
      </c:lineChart>
      <c:catAx>
        <c:axId val="-203295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2967848"/>
        <c:crosses val="autoZero"/>
        <c:auto val="1"/>
        <c:lblAlgn val="ctr"/>
        <c:lblOffset val="100"/>
        <c:noMultiLvlLbl val="0"/>
      </c:catAx>
      <c:valAx>
        <c:axId val="-2032967848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32958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" cmpd="sng"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9D2A-D192-A54B-802D-18CCF0DC829F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D93-BB4D-184F-8926-723015269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D781-74C2-FE44-9B39-3CEBF4655575}" type="datetimeFigureOut">
              <a:rPr lang="en-US" smtClean="0"/>
              <a:pPr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14CB-95BE-4D48-8445-6D90DA81F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matters but is not destiny. Uruguay showed was</a:t>
            </a:r>
            <a:r>
              <a:rPr lang="en-US" baseline="0" dirty="0" smtClean="0"/>
              <a:t> number 2 in terms of redistribution and number 1 in terms of poverty reduction but its budget size is close to Mexico´s.</a:t>
            </a:r>
          </a:p>
          <a:p>
            <a:r>
              <a:rPr lang="en-US" baseline="0" dirty="0" smtClean="0"/>
              <a:t>In Peru, fiscal space, however, may be a restriction.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Most important program in Argentina is the pension moratorium, a ‘one-time’ program only that will be phased-out as those born before the eligibility date die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1171D-68B6-9044-849A-5EB57D048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524-2E84-8849-812F-24BA05431B1D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7DB-0448-B64C-B64F-F29C4DB8EE2F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998-64BD-0C4D-8A14-A44D3012CD3F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8998-DC3E-CD4E-8BC7-F61B18265D08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7682-0B87-3844-B793-6BA714F09D02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466-08FA-FB46-920B-F45D3DEC8A5D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CFF-5112-6C4D-BA84-E43B8836B2EB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19E2-440F-F340-95F0-210415867081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DF1-7E5A-3E42-844E-F1DDD211ACCF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E469-AF3B-1B4B-924D-2755B3A959BD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E91D-6067-F545-8BBA-32CA52DF230E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4C65-3E8B-E34E-AE66-0A97BF2BD327}" type="datetime1">
              <a:rPr lang="en-US" smtClean="0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OMMITMENTOEQUITY.ORG" TargetMode="Externa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5626"/>
            <a:ext cx="7772400" cy="3682293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The Impact of Taxes and Social Spending on Inequality and Poverty in Argentina, Bolivia, Brazil, Mexico, Peru and Uruguay: An Overview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Nora </a:t>
            </a:r>
            <a:r>
              <a:rPr lang="en-US" sz="3600" b="1" dirty="0" smtClean="0"/>
              <a:t>Lustig </a:t>
            </a:r>
            <a:br>
              <a:rPr lang="en-US" sz="3600" b="1" dirty="0" smtClean="0"/>
            </a:br>
            <a:r>
              <a:rPr lang="en-US" sz="3600" b="1" dirty="0" smtClean="0"/>
              <a:t>Tulane </a:t>
            </a:r>
            <a:r>
              <a:rPr lang="en-US" sz="3600" b="1" dirty="0" smtClean="0"/>
              <a:t>University; nonresident CGD and IAD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1903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Washington, DC, May 31, 2013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99" y="337575"/>
            <a:ext cx="3012863" cy="8680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9" y="6078275"/>
            <a:ext cx="604752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Redistributive Impact Heterogeneous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517467" cy="49868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Taxes and transfers reduce inequality </a:t>
            </a:r>
            <a:r>
              <a:rPr lang="en-US" dirty="0" smtClean="0"/>
              <a:t>by </a:t>
            </a:r>
            <a:r>
              <a:rPr lang="en-US" dirty="0"/>
              <a:t>nontrivial amounts in Argentina, Brazil, and Uruguay, less so in Mexico, and relatively little in Bolivia and </a:t>
            </a:r>
            <a:r>
              <a:rPr lang="en-US" dirty="0" smtClean="0"/>
              <a:t>Peru</a:t>
            </a:r>
          </a:p>
          <a:p>
            <a:r>
              <a:rPr lang="en-US" dirty="0" smtClean="0"/>
              <a:t>Argentina, Bolivia, Mexico, Peru and Uruguay start from similar Market Income </a:t>
            </a:r>
            <a:r>
              <a:rPr lang="en-US" dirty="0" err="1" smtClean="0"/>
              <a:t>Gini’s</a:t>
            </a:r>
            <a:r>
              <a:rPr lang="en-US" dirty="0" smtClean="0"/>
              <a:t> but end in very different places with Final Income</a:t>
            </a:r>
          </a:p>
          <a:p>
            <a:r>
              <a:rPr lang="en-US" dirty="0" smtClean="0"/>
              <a:t>Brazil has the highest Market Income </a:t>
            </a:r>
            <a:r>
              <a:rPr lang="en-US" dirty="0" err="1" smtClean="0"/>
              <a:t>Gini</a:t>
            </a:r>
            <a:r>
              <a:rPr lang="en-US" dirty="0" smtClean="0"/>
              <a:t> by several orders of magnitude but ends up with a lower Final Income </a:t>
            </a:r>
            <a:r>
              <a:rPr lang="en-US" dirty="0" err="1" smtClean="0"/>
              <a:t>Gini</a:t>
            </a:r>
            <a:r>
              <a:rPr lang="en-US" dirty="0" smtClean="0"/>
              <a:t> than Bolivia and Peru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lthough Bolivia has a larger state, it redistributes very little while Uruguay redistributes a great deal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0" y="0"/>
            <a:ext cx="9137650" cy="1177892"/>
          </a:xfrm>
          <a:prstGeom prst="rect">
            <a:avLst/>
          </a:prstGeom>
          <a:solidFill>
            <a:srgbClr val="43D9E7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/>
              <a:t>REDISTRIBUTION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Tracking the </a:t>
            </a:r>
            <a:r>
              <a:rPr lang="en-US" b="1" dirty="0" err="1" smtClean="0"/>
              <a:t>Gini</a:t>
            </a:r>
            <a:r>
              <a:rPr lang="en-US" b="1" dirty="0" smtClean="0"/>
              <a:t> coefficient from Market to Final Income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" y="1177892"/>
            <a:ext cx="7907940" cy="543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2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Direct Taxes Progressive but Underutilized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Personal income tax varies from around five percent of GDP in Uruguay to nearly zero in </a:t>
            </a:r>
            <a:r>
              <a:rPr lang="en-US" dirty="0" smtClean="0"/>
              <a:t>Bolivia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all countries in which they exist, direct taxes are progressive, but because direct taxes are a small percentage of GDP almost everywhere, their redistributive impact is </a:t>
            </a:r>
            <a:r>
              <a:rPr lang="en-US" dirty="0" smtClean="0"/>
              <a:t>small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Direct Taxes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" y="1417638"/>
            <a:ext cx="7907940" cy="51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422400" y="1367367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796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Cash Transfers Powerful Redistributive Mechanism only when Targeted and of Significant Magnitude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9600"/>
            <a:ext cx="9144000" cy="4978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Cash </a:t>
            </a:r>
            <a:r>
              <a:rPr lang="en-US" sz="4000" dirty="0"/>
              <a:t>transfers </a:t>
            </a:r>
            <a:r>
              <a:rPr lang="en-US" sz="4000" dirty="0" smtClean="0"/>
              <a:t>reduce </a:t>
            </a:r>
            <a:r>
              <a:rPr lang="en-US" sz="4000" dirty="0"/>
              <a:t>extreme poverty by more than 60 percent in </a:t>
            </a:r>
            <a:r>
              <a:rPr lang="en-US" sz="4000" b="1" dirty="0"/>
              <a:t>Uruguay</a:t>
            </a:r>
            <a:r>
              <a:rPr lang="en-US" sz="4000" dirty="0"/>
              <a:t> and </a:t>
            </a:r>
            <a:r>
              <a:rPr lang="en-US" sz="4000" b="1" dirty="0" smtClean="0"/>
              <a:t>Argentina</a:t>
            </a:r>
            <a:r>
              <a:rPr lang="en-US" sz="4000" dirty="0" smtClean="0"/>
              <a:t>…</a:t>
            </a:r>
          </a:p>
          <a:p>
            <a:pPr marL="0" indent="0">
              <a:buNone/>
            </a:pPr>
            <a:r>
              <a:rPr lang="en-US" sz="4000" dirty="0" smtClean="0"/>
              <a:t>….but </a:t>
            </a:r>
            <a:r>
              <a:rPr lang="en-US" sz="4000" dirty="0"/>
              <a:t>only by 7 percent in </a:t>
            </a:r>
            <a:r>
              <a:rPr lang="en-US" sz="4000" b="1" dirty="0"/>
              <a:t>Peru</a:t>
            </a:r>
            <a:r>
              <a:rPr lang="en-US" sz="4000" dirty="0"/>
              <a:t>, which spends too little on cash transfers to achieve much poverty </a:t>
            </a:r>
            <a:r>
              <a:rPr lang="en-US" sz="4000" dirty="0" smtClean="0"/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42000" y="2235200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Poverty Reduction: Brazil and Mexico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Brazil </a:t>
            </a:r>
            <a:r>
              <a:rPr lang="en-US" dirty="0" smtClean="0"/>
              <a:t>and </a:t>
            </a:r>
            <a:r>
              <a:rPr lang="en-US" b="1" dirty="0" smtClean="0"/>
              <a:t>Mexico </a:t>
            </a:r>
            <a:r>
              <a:rPr lang="en-US" dirty="0" smtClean="0"/>
              <a:t>have similar GDP/capita and </a:t>
            </a:r>
            <a:r>
              <a:rPr lang="en-US" dirty="0" smtClean="0"/>
              <a:t>although </a:t>
            </a:r>
            <a:r>
              <a:rPr lang="en-US" dirty="0" smtClean="0"/>
              <a:t>Brazil starts with a significantly higher poverty rate, they have a similar post cash transfers rate</a:t>
            </a:r>
            <a:endParaRPr lang="en-US" b="1" dirty="0"/>
          </a:p>
          <a:p>
            <a:r>
              <a:rPr lang="en-US" b="1" dirty="0" smtClean="0"/>
              <a:t>Brazil</a:t>
            </a:r>
            <a:r>
              <a:rPr lang="en-US" dirty="0" smtClean="0"/>
              <a:t> has a larger state and spends more than </a:t>
            </a:r>
            <a:r>
              <a:rPr lang="en-US" b="1" dirty="0" smtClean="0"/>
              <a:t>Mexico</a:t>
            </a:r>
            <a:r>
              <a:rPr lang="en-US" dirty="0" smtClean="0"/>
              <a:t> on cash transfers: coverage among extreme poor in Brazil is over 90% while it is less than 70% in </a:t>
            </a:r>
            <a:r>
              <a:rPr lang="en-US" dirty="0" err="1" smtClean="0"/>
              <a:t>Mx</a:t>
            </a:r>
            <a:endParaRPr lang="en-US" dirty="0" smtClean="0"/>
          </a:p>
          <a:p>
            <a:r>
              <a:rPr lang="en-US" dirty="0" smtClean="0"/>
              <a:t>Poverty reduction in </a:t>
            </a:r>
            <a:r>
              <a:rPr lang="en-US" b="1" dirty="0" smtClean="0"/>
              <a:t>Brazil</a:t>
            </a:r>
            <a:r>
              <a:rPr lang="en-US" dirty="0" smtClean="0"/>
              <a:t> could be enhanced with better targeting of cash transfers or by expanding cash transfers that are targeted to the poor</a:t>
            </a:r>
          </a:p>
          <a:p>
            <a:r>
              <a:rPr lang="en-US" dirty="0"/>
              <a:t>Poverty reduction in </a:t>
            </a:r>
            <a:r>
              <a:rPr lang="en-US" b="1" dirty="0" smtClean="0"/>
              <a:t>Mexico</a:t>
            </a:r>
            <a:r>
              <a:rPr lang="en-US" dirty="0" smtClean="0"/>
              <a:t> </a:t>
            </a:r>
            <a:r>
              <a:rPr lang="en-US" dirty="0"/>
              <a:t>could be enhanced </a:t>
            </a:r>
            <a:r>
              <a:rPr lang="en-US" dirty="0" smtClean="0"/>
              <a:t>by </a:t>
            </a:r>
            <a:r>
              <a:rPr lang="en-US" dirty="0"/>
              <a:t>expanding cash transfers that are targeted to the poor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73675"/>
          </a:xfrm>
        </p:spPr>
        <p:txBody>
          <a:bodyPr>
            <a:normAutofit/>
          </a:bodyPr>
          <a:lstStyle/>
          <a:p>
            <a:r>
              <a:rPr lang="en-US" sz="4000" b="1" dirty="0"/>
              <a:t>Bolivia</a:t>
            </a:r>
            <a:r>
              <a:rPr lang="en-US" sz="4000" dirty="0"/>
              <a:t> spends five times more </a:t>
            </a:r>
            <a:r>
              <a:rPr lang="en-US" sz="4000" dirty="0" smtClean="0"/>
              <a:t>in cash transfers than </a:t>
            </a:r>
            <a:r>
              <a:rPr lang="en-US" sz="4000" b="1" dirty="0"/>
              <a:t>Peru</a:t>
            </a:r>
            <a:r>
              <a:rPr lang="en-US" sz="4000" dirty="0"/>
              <a:t> (as a share of </a:t>
            </a:r>
            <a:r>
              <a:rPr lang="en-US" sz="4000" dirty="0" smtClean="0"/>
              <a:t>GDP) but…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…because </a:t>
            </a:r>
            <a:r>
              <a:rPr lang="en-US" sz="4000" dirty="0"/>
              <a:t>funds are not targeted to the poor, the amount of redistribution and poverty reduction has been </a:t>
            </a:r>
            <a:r>
              <a:rPr lang="en-US" sz="4000" dirty="0" smtClean="0"/>
              <a:t>limited: it </a:t>
            </a:r>
            <a:r>
              <a:rPr lang="en-US" sz="4000" dirty="0"/>
              <a:t>is only slightly higher than </a:t>
            </a:r>
            <a:r>
              <a:rPr lang="en-US" sz="4000" dirty="0" smtClean="0"/>
              <a:t>in Peru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92875"/>
          </a:xfrm>
        </p:spPr>
        <p:txBody>
          <a:bodyPr>
            <a:noAutofit/>
          </a:bodyPr>
          <a:lstStyle/>
          <a:p>
            <a:r>
              <a:rPr lang="en-US" sz="4000" b="1" dirty="0"/>
              <a:t>Peru’s </a:t>
            </a:r>
            <a:r>
              <a:rPr lang="en-US" sz="4000" b="1" dirty="0" err="1"/>
              <a:t>Juntos</a:t>
            </a:r>
            <a:r>
              <a:rPr lang="en-US" sz="4000" dirty="0"/>
              <a:t>, although quite effective because of its fine targeting, achieves very limited poverty and inequality reduction because the scale of the program is small: </a:t>
            </a:r>
            <a:endParaRPr lang="en-US" sz="4000" dirty="0" smtClean="0"/>
          </a:p>
          <a:p>
            <a:pPr lvl="1"/>
            <a:r>
              <a:rPr lang="en-US" sz="4000" dirty="0" smtClean="0"/>
              <a:t>coverage </a:t>
            </a:r>
            <a:r>
              <a:rPr lang="en-US" sz="4000" dirty="0"/>
              <a:t>of extreme poor is below 60 percent and per capita transfer is low (compared to poverty gap)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/>
              <a:t>Coverage of Direct Cash </a:t>
            </a:r>
            <a:r>
              <a:rPr lang="en-US" b="1" dirty="0" smtClean="0"/>
              <a:t>Transfers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62923"/>
              </p:ext>
            </p:extLst>
          </p:nvPr>
        </p:nvGraphicFramePr>
        <p:xfrm>
          <a:off x="457200" y="1530241"/>
          <a:ext cx="8229600" cy="48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1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83"/>
            <a:ext cx="8940800" cy="6527784"/>
          </a:xfrm>
        </p:spPr>
        <p:txBody>
          <a:bodyPr>
            <a:noAutofit/>
          </a:bodyPr>
          <a:lstStyle/>
          <a:p>
            <a:r>
              <a:rPr lang="en-US" sz="3000" dirty="0" smtClean="0"/>
              <a:t>Papers form part of Tulane </a:t>
            </a:r>
            <a:r>
              <a:rPr lang="en-US" sz="3000" dirty="0" err="1" smtClean="0"/>
              <a:t>Univ</a:t>
            </a:r>
            <a:r>
              <a:rPr lang="en-US" sz="3000" dirty="0" smtClean="0"/>
              <a:t> and Inter-American Dialogue’s Commitment to Equity project (CEQ)</a:t>
            </a:r>
            <a:endParaRPr lang="en-US" sz="3000" dirty="0" smtClean="0"/>
          </a:p>
          <a:p>
            <a:r>
              <a:rPr lang="en-US" sz="3000" dirty="0" smtClean="0"/>
              <a:t>Special issue: Lustig, </a:t>
            </a:r>
            <a:r>
              <a:rPr lang="en-US" sz="3000" dirty="0" err="1" smtClean="0"/>
              <a:t>Pessino</a:t>
            </a:r>
            <a:r>
              <a:rPr lang="en-US" sz="3000" dirty="0" smtClean="0"/>
              <a:t> and Scott. Editors. </a:t>
            </a:r>
            <a:r>
              <a:rPr lang="en-US" sz="3000" i="1" dirty="0" smtClean="0"/>
              <a:t>Public Finance Review </a:t>
            </a:r>
            <a:r>
              <a:rPr lang="en-US" sz="3000" dirty="0" smtClean="0"/>
              <a:t>(forthcoming)</a:t>
            </a:r>
          </a:p>
          <a:p>
            <a:pPr lvl="1"/>
            <a:r>
              <a:rPr lang="en-US" sz="2600" dirty="0" smtClean="0"/>
              <a:t>Argentina</a:t>
            </a:r>
            <a:r>
              <a:rPr lang="en-US" sz="2600" dirty="0" smtClean="0"/>
              <a:t>: Nora Lustig and </a:t>
            </a:r>
            <a:r>
              <a:rPr lang="en-US" sz="2600" dirty="0" err="1" smtClean="0"/>
              <a:t>Carola</a:t>
            </a:r>
            <a:r>
              <a:rPr lang="en-US" sz="2600" dirty="0" smtClean="0"/>
              <a:t> </a:t>
            </a:r>
            <a:r>
              <a:rPr lang="en-US" sz="2600" dirty="0" err="1" smtClean="0"/>
              <a:t>Pessino</a:t>
            </a:r>
            <a:endParaRPr lang="en-US" sz="2600" dirty="0" smtClean="0"/>
          </a:p>
          <a:p>
            <a:pPr lvl="1"/>
            <a:r>
              <a:rPr lang="en-US" sz="2600" dirty="0" smtClean="0"/>
              <a:t>Bolivia: George Gray Molina, Wilson Jimenez, Veronica Paz and Ernesto </a:t>
            </a:r>
            <a:r>
              <a:rPr lang="en-US" sz="2600" dirty="0" err="1" smtClean="0"/>
              <a:t>Yañez</a:t>
            </a:r>
            <a:endParaRPr lang="en-US" sz="2600" dirty="0" smtClean="0"/>
          </a:p>
          <a:p>
            <a:pPr lvl="1"/>
            <a:r>
              <a:rPr lang="en-US" sz="2600" dirty="0" smtClean="0"/>
              <a:t>Brazil: Sean Higgins and </a:t>
            </a:r>
            <a:r>
              <a:rPr lang="en-US" sz="2600" dirty="0" err="1" smtClean="0"/>
              <a:t>Claudiney</a:t>
            </a:r>
            <a:r>
              <a:rPr lang="en-US" sz="2600" dirty="0" smtClean="0"/>
              <a:t> </a:t>
            </a:r>
            <a:r>
              <a:rPr lang="en-US" sz="2600" dirty="0" smtClean="0"/>
              <a:t>Pereira</a:t>
            </a:r>
          </a:p>
          <a:p>
            <a:pPr lvl="1"/>
            <a:r>
              <a:rPr lang="en-US" sz="2600" dirty="0" smtClean="0"/>
              <a:t>Mexico</a:t>
            </a:r>
            <a:r>
              <a:rPr lang="en-US" sz="2600" dirty="0" smtClean="0"/>
              <a:t>: John Scott</a:t>
            </a:r>
          </a:p>
          <a:p>
            <a:pPr lvl="1"/>
            <a:r>
              <a:rPr lang="en-US" sz="2600" dirty="0" smtClean="0"/>
              <a:t>Peru: Miguel Jaramillo</a:t>
            </a:r>
          </a:p>
          <a:p>
            <a:pPr lvl="1"/>
            <a:r>
              <a:rPr lang="en-US" sz="2600" dirty="0" smtClean="0"/>
              <a:t>Uruguay: Marisa </a:t>
            </a:r>
            <a:r>
              <a:rPr lang="en-US" sz="2600" dirty="0" err="1" smtClean="0"/>
              <a:t>Bucheli</a:t>
            </a:r>
            <a:r>
              <a:rPr lang="en-US" sz="2600" dirty="0" smtClean="0"/>
              <a:t>, Nora Lustig, </a:t>
            </a:r>
            <a:r>
              <a:rPr lang="en-US" sz="2600" dirty="0" err="1" smtClean="0"/>
              <a:t>Maximo</a:t>
            </a:r>
            <a:r>
              <a:rPr lang="en-US" sz="2600" dirty="0" smtClean="0"/>
              <a:t> Rossi and </a:t>
            </a:r>
            <a:r>
              <a:rPr lang="en-US" sz="2600" dirty="0" err="1" smtClean="0"/>
              <a:t>Florencia</a:t>
            </a:r>
            <a:r>
              <a:rPr lang="en-US" sz="2600" dirty="0" smtClean="0"/>
              <a:t> </a:t>
            </a:r>
            <a:r>
              <a:rPr lang="en-US" sz="2600" dirty="0" err="1" smtClean="0"/>
              <a:t>Amabile</a:t>
            </a:r>
            <a:endParaRPr lang="en-US" sz="26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7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“Leakages” </a:t>
            </a:r>
            <a:r>
              <a:rPr lang="en-US" b="1" dirty="0"/>
              <a:t>of Direct Cash </a:t>
            </a:r>
            <a:r>
              <a:rPr lang="en-US" b="1" dirty="0" smtClean="0"/>
              <a:t>Transfers</a:t>
            </a:r>
            <a:br>
              <a:rPr lang="en-US" b="1" dirty="0" smtClean="0"/>
            </a:br>
            <a:r>
              <a:rPr lang="en-US" b="1" dirty="0" smtClean="0"/>
              <a:t>(Percent going to poor and </a:t>
            </a:r>
            <a:r>
              <a:rPr lang="en-US" b="1" dirty="0" err="1" smtClean="0"/>
              <a:t>nonpoor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9305"/>
              </p:ext>
            </p:extLst>
          </p:nvPr>
        </p:nvGraphicFramePr>
        <p:xfrm>
          <a:off x="550480" y="1448183"/>
          <a:ext cx="8136320" cy="490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1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Indirect Taxes and Poverty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Brazil</a:t>
            </a:r>
            <a:r>
              <a:rPr lang="en-US" dirty="0"/>
              <a:t> and </a:t>
            </a:r>
            <a:r>
              <a:rPr lang="en-US" b="1" dirty="0"/>
              <a:t>Bolivia</a:t>
            </a:r>
            <a:r>
              <a:rPr lang="en-US" dirty="0"/>
              <a:t>, indirect taxes wipe out most of the effect of direct transfers, and poverty is almost the same after as before taxes and cash transfers. 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in </a:t>
            </a:r>
            <a:r>
              <a:rPr lang="en-US" b="1" dirty="0"/>
              <a:t>Mexico</a:t>
            </a:r>
            <a:r>
              <a:rPr lang="en-US" dirty="0"/>
              <a:t>, indirect taxes and subsidies reduce poverty further, because exemptions and informality allow the poor to pay little in the form of indirect </a:t>
            </a:r>
            <a:r>
              <a:rPr lang="en-US" dirty="0" err="1"/>
              <a:t>taxe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8666"/>
          </a:xfrm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Headcount Ratio Before and After Indirect Taxes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26166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5067" y="2235200"/>
            <a:ext cx="321733" cy="7112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6267" y="2523067"/>
            <a:ext cx="1439334" cy="1168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99200" y="4521200"/>
            <a:ext cx="1676402" cy="140546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8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/>
              <a:t>Public spending on education and health is a </a:t>
            </a:r>
            <a:r>
              <a:rPr lang="en-US" b="1" dirty="0" smtClean="0"/>
              <a:t>powerful equalizer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44663"/>
          <a:ext cx="9144000" cy="49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4605867" y="1744662"/>
            <a:ext cx="2878666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Defining Progressive/Regressive </a:t>
            </a:r>
            <a:br>
              <a:rPr lang="en-US" sz="3200" b="1" dirty="0" smtClean="0"/>
            </a:br>
            <a:r>
              <a:rPr lang="en-US" sz="3200" b="1" dirty="0" smtClean="0"/>
              <a:t>Taxes and Transfers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0951"/>
            <a:ext cx="8229600" cy="5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err="1" smtClean="0"/>
              <a:t>Kakwani</a:t>
            </a:r>
            <a:r>
              <a:rPr lang="en-US" b="1" dirty="0" smtClean="0"/>
              <a:t> Index for Taxes: Red= regressive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3" y="1608271"/>
            <a:ext cx="7224163" cy="49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Direct and Indirect Taxes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099"/>
            <a:ext cx="8229600" cy="49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7"/>
            <a:ext cx="9144000" cy="1741554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smtClean="0"/>
              <a:t>Concentration Coefficients for Transfers</a:t>
            </a:r>
            <a:br>
              <a:rPr lang="en-US" b="1" dirty="0" smtClean="0"/>
            </a:br>
            <a:r>
              <a:rPr lang="en-US" sz="4000" b="1" dirty="0" smtClean="0"/>
              <a:t>Green= progressive in abs terms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" y="1853208"/>
            <a:ext cx="8042619" cy="45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2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3200" b="1" dirty="0"/>
              <a:t>Reduction in inequality with respect to Market Income </a:t>
            </a:r>
            <a:r>
              <a:rPr lang="en-US" sz="3200" b="1" dirty="0" err="1"/>
              <a:t>Gini</a:t>
            </a:r>
            <a:r>
              <a:rPr lang="en-US" sz="3200" b="1" dirty="0"/>
              <a:t> coefficient, Social Spending, and Redistributive Effectiveness 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56993"/>
              </p:ext>
            </p:extLst>
          </p:nvPr>
        </p:nvGraphicFramePr>
        <p:xfrm>
          <a:off x="614018" y="1646897"/>
          <a:ext cx="8052023" cy="485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95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Incidence Indicators: Winners and Losers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Who bears the burden of taxes and receives the benefits from cash transfers? </a:t>
            </a:r>
            <a:endParaRPr lang="en-US" sz="4400" dirty="0" smtClean="0"/>
          </a:p>
          <a:p>
            <a:r>
              <a:rPr lang="en-US" sz="4400" dirty="0" smtClean="0"/>
              <a:t>Fiscal </a:t>
            </a:r>
            <a:r>
              <a:rPr lang="en-US" sz="4400" dirty="0"/>
              <a:t>incidence by </a:t>
            </a:r>
            <a:r>
              <a:rPr lang="en-US" sz="4400" dirty="0" err="1" smtClean="0"/>
              <a:t>decile</a:t>
            </a:r>
            <a:r>
              <a:rPr lang="en-US" sz="4400" dirty="0" smtClean="0"/>
              <a:t> and socio-economic groups</a:t>
            </a:r>
          </a:p>
          <a:p>
            <a:r>
              <a:rPr lang="en-US" sz="4400" dirty="0" smtClean="0"/>
              <a:t>Impoverishment</a:t>
            </a:r>
            <a:r>
              <a:rPr lang="en-US" sz="4400" dirty="0"/>
              <a:t>: Fiscal mobility </a:t>
            </a:r>
            <a:r>
              <a:rPr lang="en-US" sz="4400" dirty="0" smtClean="0"/>
              <a:t>matrix</a:t>
            </a:r>
          </a:p>
          <a:p>
            <a:r>
              <a:rPr lang="en-US" sz="4400" dirty="0" smtClean="0"/>
              <a:t>Horizontal equity indicators</a:t>
            </a:r>
            <a:endParaRPr lang="en-US" sz="4400" dirty="0"/>
          </a:p>
          <a:p>
            <a:endParaRPr lang="en-US" sz="4400" dirty="0"/>
          </a:p>
          <a:p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hlinkClick r:id="rId2"/>
              </a:rPr>
              <a:t>www.commitmentoequity.org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1" y="1104900"/>
            <a:ext cx="538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5" y="274638"/>
            <a:ext cx="8791637" cy="124664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Incidence of Taxes and Cash Transfers</a:t>
            </a:r>
            <a:br>
              <a:rPr lang="en-US" b="1" dirty="0" smtClean="0"/>
            </a:br>
            <a:r>
              <a:rPr lang="en-US" sz="2700" b="1" dirty="0" smtClean="0"/>
              <a:t>Net Change in Income after Direct and Indirect Taxes and Transfers by </a:t>
            </a:r>
            <a:r>
              <a:rPr lang="en-US" sz="2700" b="1" dirty="0" err="1" smtClean="0"/>
              <a:t>Decile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0506"/>
              </p:ext>
            </p:extLst>
          </p:nvPr>
        </p:nvGraphicFramePr>
        <p:xfrm>
          <a:off x="753569" y="1632939"/>
          <a:ext cx="7354274" cy="47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6013" y="3600843"/>
            <a:ext cx="2232796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" y="609898"/>
            <a:ext cx="8677420" cy="5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 sum…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Taxes and transfers reduce inequality and poverty by nontrivial amounts in Argentina, Brazil, and Uruguay, less so in Mexico and relatively little in Bolivia and Peru.</a:t>
            </a:r>
          </a:p>
          <a:p>
            <a:r>
              <a:rPr lang="en-US" dirty="0" smtClean="0"/>
              <a:t>Personal </a:t>
            </a:r>
            <a:r>
              <a:rPr lang="en-US" dirty="0"/>
              <a:t>income tax varies from around five percent of GDP in Uruguay to nearly zero in Bolivia.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all countries in which they exist, direct taxes are progressive, but because direct taxes are a small percentage of GDP almost everywhere their redistributive impact is small.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 sum…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Cash transfers have reduced extreme poverty by more than 60 percent in Uruguay and </a:t>
            </a:r>
            <a:r>
              <a:rPr lang="en-US" dirty="0" smtClean="0"/>
              <a:t>Argentina but </a:t>
            </a:r>
            <a:r>
              <a:rPr lang="en-US" dirty="0"/>
              <a:t>only by seven percent in Peru, which spends too little on cash transfer to achieve much poverty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Bolivia </a:t>
            </a:r>
            <a:r>
              <a:rPr lang="en-US" dirty="0"/>
              <a:t>spends five times more than Peru (as a share of GDP) but because funds are not targeted to the poor, the amount of redistribution and poverty reduction has been limited. It is only slightly higher than Peru.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 sum…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Brazil and Bolivia, indirect taxes wipe out most effect of direct transfers, and poverty is almost the same after as before taxes and cash </a:t>
            </a:r>
            <a:r>
              <a:rPr lang="en-US" dirty="0" smtClean="0"/>
              <a:t>transfers.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contrast, in Mexico poverty after indirect taxes and subsidies </a:t>
            </a:r>
            <a:r>
              <a:rPr lang="en-US"/>
              <a:t>is </a:t>
            </a:r>
            <a:r>
              <a:rPr lang="en-US" smtClean="0"/>
              <a:t>lower </a:t>
            </a:r>
            <a:r>
              <a:rPr lang="en-US" dirty="0"/>
              <a:t>because the poor pay little in the form of indirect taxes due to exemptions and informality.</a:t>
            </a:r>
          </a:p>
          <a:p>
            <a:r>
              <a:rPr lang="en-US" dirty="0" smtClean="0"/>
              <a:t>.Public </a:t>
            </a:r>
            <a:r>
              <a:rPr lang="en-US" dirty="0"/>
              <a:t>spending on education and health is more equalizing than cash transfers in all the countries.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8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 sum…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The largely positive redistributive picture of Argentina, Brazil and Uruguay hides some unpleasant facts.  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instance, about 16 percent of Brazilian social spending goes to tertiary education, mostly benefitting the five percent of the population with incomes above US$50 per day.  </a:t>
            </a:r>
          </a:p>
          <a:p>
            <a:r>
              <a:rPr lang="en-US" sz="2400" dirty="0" smtClean="0"/>
              <a:t>Uruguay</a:t>
            </a:r>
            <a:r>
              <a:rPr lang="en-US" sz="2400" dirty="0"/>
              <a:t>, too, allocates subsidies to upper income students.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Argentina, progressive cash transfers are substantially less than indirect (and regressive) subsidies to agricultural producers, airlines and other transportation sectors, manufacturing industries, and energy companies.</a:t>
            </a:r>
            <a:r>
              <a:rPr lang="en-US" sz="2400" u="sng" dirty="0"/>
              <a:t> </a:t>
            </a:r>
            <a:r>
              <a:rPr lang="en-US" sz="2400" dirty="0"/>
              <a:t>Argentina’s sharp rise of public spending during the 2000s has been increasingly financed by distortionary taxes and unorthodox and unsustainable revenue-raising mechanisms. 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3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756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7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61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/>
                <a:cs typeface="Garamond"/>
              </a:rPr>
              <a:t/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33" y="404664"/>
            <a:ext cx="3760399" cy="1055836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3" y="5996628"/>
            <a:ext cx="554461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85900"/>
            <a:ext cx="5486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4300"/>
            <a:ext cx="5969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>
            <a:normAutofit fontScale="90000"/>
          </a:bodyPr>
          <a:lstStyle/>
          <a:p>
            <a:pPr marL="1117600" indent="-111760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 Standard Incidence Analysis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6019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Pre-tax/pre-transfer income of unit </a:t>
            </a:r>
            <a:r>
              <a:rPr lang="en-US" sz="2800" i="1" dirty="0"/>
              <a:t>h</a:t>
            </a:r>
            <a:r>
              <a:rPr lang="en-US" sz="2800" i="1" dirty="0" smtClean="0"/>
              <a:t>, or</a:t>
            </a:r>
            <a:r>
              <a:rPr lang="en-US" sz="2800" dirty="0" smtClean="0"/>
              <a:t> </a:t>
            </a:r>
            <a:r>
              <a:rPr lang="en-US" sz="2800" i="1" dirty="0" err="1" smtClean="0"/>
              <a:t>I</a:t>
            </a:r>
            <a:r>
              <a:rPr lang="en-US" sz="2800" i="1" baseline="-25000" dirty="0" err="1" smtClean="0"/>
              <a:t>h</a:t>
            </a:r>
            <a:endParaRPr lang="en-US" sz="2800" i="1" baseline="-25000" dirty="0" smtClean="0"/>
          </a:p>
          <a:p>
            <a:pPr marL="457200" indent="-457200">
              <a:spcBef>
                <a:spcPts val="0"/>
              </a:spcBef>
            </a:pPr>
            <a:endParaRPr lang="en-US" sz="28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Taxes/transfers programs </a:t>
            </a:r>
            <a:r>
              <a:rPr lang="en-US" sz="2800" i="1" dirty="0" smtClean="0"/>
              <a:t>T</a:t>
            </a:r>
            <a:r>
              <a:rPr lang="en-US" sz="2800" i="1" baseline="-25000" dirty="0" smtClean="0"/>
              <a:t>i</a:t>
            </a:r>
          </a:p>
          <a:p>
            <a:pPr marL="457200" indent="-457200">
              <a:spcBef>
                <a:spcPts val="0"/>
              </a:spcBef>
            </a:pPr>
            <a:endParaRPr lang="en-US" sz="28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“Allocators” of program </a:t>
            </a:r>
            <a:r>
              <a:rPr lang="en-US" sz="2800" i="1" dirty="0" smtClean="0"/>
              <a:t>i</a:t>
            </a:r>
            <a:r>
              <a:rPr lang="en-US" sz="2800" dirty="0" smtClean="0"/>
              <a:t> to unit </a:t>
            </a:r>
            <a:r>
              <a:rPr lang="en-US" sz="2800" i="1" dirty="0" smtClean="0"/>
              <a:t>h</a:t>
            </a:r>
            <a:r>
              <a:rPr lang="en-US" sz="2800" dirty="0" smtClean="0"/>
              <a:t>, or 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ih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(or the share of </a:t>
            </a:r>
            <a:r>
              <a:rPr lang="en-US" sz="2800" dirty="0" smtClean="0"/>
              <a:t>tax/program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/>
              <a:t>borne/received </a:t>
            </a:r>
            <a:r>
              <a:rPr lang="en-US" sz="2800" dirty="0" smtClean="0"/>
              <a:t>by unit </a:t>
            </a:r>
            <a:r>
              <a:rPr lang="en-US" sz="2800" i="1" dirty="0" smtClean="0"/>
              <a:t>h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Then, post-tax/post-transfer income of unit h 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h</a:t>
            </a:r>
            <a:r>
              <a:rPr lang="en-US" sz="2800" dirty="0" smtClean="0"/>
              <a:t>) is: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h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i="1" dirty="0" err="1" smtClean="0"/>
              <a:t>I</a:t>
            </a:r>
            <a:r>
              <a:rPr lang="en-US" sz="2800" i="1" baseline="-25000" dirty="0" err="1" smtClean="0"/>
              <a:t>h</a:t>
            </a:r>
            <a:r>
              <a:rPr lang="en-US" sz="2800" i="1" dirty="0" smtClean="0"/>
              <a:t> </a:t>
            </a:r>
            <a:r>
              <a:rPr lang="en-US" sz="2800" dirty="0" smtClean="0"/>
              <a:t>- ∑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i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ih</a:t>
            </a:r>
            <a:endParaRPr lang="en-US" sz="2800" i="1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34401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Standard Fiscal Incidence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688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Pre-tax and benefits incomes</a:t>
            </a:r>
          </a:p>
          <a:p>
            <a:endParaRPr lang="en-US" dirty="0"/>
          </a:p>
          <a:p>
            <a:r>
              <a:rPr lang="en-US" dirty="0" smtClean="0"/>
              <a:t>Allocators of taxes and benefits</a:t>
            </a:r>
          </a:p>
          <a:p>
            <a:pPr lvl="1"/>
            <a:r>
              <a:rPr lang="en-US" dirty="0"/>
              <a:t> personal income and consumption </a:t>
            </a:r>
            <a:r>
              <a:rPr lang="en-US" dirty="0" smtClean="0"/>
              <a:t>taxes</a:t>
            </a:r>
            <a:endParaRPr lang="en-US" dirty="0"/>
          </a:p>
          <a:p>
            <a:pPr lvl="1"/>
            <a:r>
              <a:rPr lang="en-US" dirty="0" smtClean="0"/>
              <a:t> social spending: cash transfers and in-kind transfers (education and health)</a:t>
            </a:r>
          </a:p>
          <a:p>
            <a:pPr lvl="1"/>
            <a:r>
              <a:rPr lang="en-US" dirty="0" smtClean="0"/>
              <a:t>Consumption subsidies</a:t>
            </a:r>
          </a:p>
          <a:p>
            <a:endParaRPr lang="en-US" dirty="0"/>
          </a:p>
          <a:p>
            <a:r>
              <a:rPr lang="en-US" dirty="0" smtClean="0"/>
              <a:t>Post-tax and benefits incomes</a:t>
            </a:r>
          </a:p>
          <a:p>
            <a:endParaRPr lang="en-US" dirty="0"/>
          </a:p>
          <a:p>
            <a:r>
              <a:rPr lang="en-US" dirty="0" smtClean="0"/>
              <a:t>Countries (</a:t>
            </a:r>
            <a:r>
              <a:rPr lang="en-US" dirty="0" err="1" smtClean="0"/>
              <a:t>yr</a:t>
            </a:r>
            <a:r>
              <a:rPr lang="en-US" dirty="0" smtClean="0"/>
              <a:t> of Survey): Argentina </a:t>
            </a:r>
            <a:r>
              <a:rPr lang="en-US" dirty="0" smtClean="0"/>
              <a:t>(2009</a:t>
            </a:r>
            <a:r>
              <a:rPr lang="en-US" dirty="0"/>
              <a:t>), Bolivia (2007), Brazil (2009), </a:t>
            </a:r>
            <a:r>
              <a:rPr lang="en-US" dirty="0" smtClean="0"/>
              <a:t>Guatemala (2009), Mexico </a:t>
            </a:r>
            <a:r>
              <a:rPr lang="en-US" dirty="0"/>
              <a:t>(</a:t>
            </a:r>
            <a:r>
              <a:rPr lang="en-US" dirty="0" smtClean="0"/>
              <a:t>2008)</a:t>
            </a:r>
            <a:r>
              <a:rPr lang="en-US" dirty="0"/>
              <a:t>, Peru (2009), Uruguay (2009), Paraguay (2010)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4200"/>
            <a:ext cx="596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ide </a:t>
            </a:r>
            <a:r>
              <a:rPr lang="en-US" sz="4000" dirty="0"/>
              <a:t>variation among countries </a:t>
            </a:r>
            <a:r>
              <a:rPr lang="en-US" sz="4000" dirty="0" smtClean="0"/>
              <a:t>in:</a:t>
            </a:r>
          </a:p>
          <a:p>
            <a:pPr lvl="1"/>
            <a:r>
              <a:rPr lang="en-US" sz="4000" dirty="0" smtClean="0"/>
              <a:t> policy choices (or outcomes of political processes?)</a:t>
            </a:r>
          </a:p>
          <a:p>
            <a:pPr lvl="1"/>
            <a:r>
              <a:rPr lang="en-US" sz="4000" dirty="0" smtClean="0"/>
              <a:t>impact </a:t>
            </a:r>
            <a:r>
              <a:rPr lang="en-US" sz="4000" dirty="0"/>
              <a:t>of those choices on income redistribution and poverty </a:t>
            </a:r>
            <a:r>
              <a:rPr lang="en-US" sz="4000" dirty="0" smtClean="0"/>
              <a:t>reduction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Government size varies greatly in 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Government </a:t>
            </a:r>
            <a:r>
              <a:rPr lang="en-US" sz="4000" dirty="0"/>
              <a:t>spending is around 40 percent of GDP in Argentina and Brazil—similar to that of some European nations </a:t>
            </a:r>
            <a:r>
              <a:rPr lang="en-US" sz="4000" dirty="0" smtClean="0"/>
              <a:t>with larger welfare states</a:t>
            </a:r>
          </a:p>
          <a:p>
            <a:pPr lvl="0"/>
            <a:r>
              <a:rPr lang="en-US" sz="4000" dirty="0" smtClean="0"/>
              <a:t>…while </a:t>
            </a:r>
            <a:r>
              <a:rPr lang="en-US" sz="4000" dirty="0"/>
              <a:t>it is only </a:t>
            </a:r>
            <a:r>
              <a:rPr lang="en-US" sz="4000" dirty="0" smtClean="0"/>
              <a:t>around 20 percent </a:t>
            </a:r>
            <a:r>
              <a:rPr lang="en-US" sz="4000" dirty="0"/>
              <a:t>in Mexico and </a:t>
            </a:r>
            <a:r>
              <a:rPr lang="en-US" sz="4000" dirty="0" smtClean="0"/>
              <a:t>Peru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63830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20901</TotalTime>
  <Words>1163</Words>
  <Application>Microsoft Macintosh PowerPoint</Application>
  <PresentationFormat>On-screen Show (4:3)</PresentationFormat>
  <Paragraphs>171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Impact of Taxes and Social Spending on Inequality and Poverty in Argentina, Bolivia, Brazil, Mexico, Peru and Uruguay: An Overview Nora Lustig  Tulane University; nonresident CGD and IAD</vt:lpstr>
      <vt:lpstr>PowerPoint Presentation</vt:lpstr>
      <vt:lpstr>www.commitmentoequity.org </vt:lpstr>
      <vt:lpstr>Methodology: Standard Incidence Analysis</vt:lpstr>
      <vt:lpstr>Standard Fiscal Incidence Analysis</vt:lpstr>
      <vt:lpstr>PowerPoint Presentation</vt:lpstr>
      <vt:lpstr>Results</vt:lpstr>
      <vt:lpstr>Government size varies greatly in Latin America</vt:lpstr>
      <vt:lpstr>Budget Size and Composition Primary and Social Spending as % of GDP</vt:lpstr>
      <vt:lpstr>Redistributive Impact Heterogeneous</vt:lpstr>
      <vt:lpstr>PowerPoint Presentation</vt:lpstr>
      <vt:lpstr>Direct Taxes Progressive but Underutilized</vt:lpstr>
      <vt:lpstr>Gini Before and After Direct Taxes</vt:lpstr>
      <vt:lpstr>Cash Transfers Powerful Redistributive Mechanism only when Targeted and of Significant Magnitude</vt:lpstr>
      <vt:lpstr>Headcount: Before and After Cash Transfers</vt:lpstr>
      <vt:lpstr>Poverty Reduction: Brazil and Mexico</vt:lpstr>
      <vt:lpstr>PowerPoint Presentation</vt:lpstr>
      <vt:lpstr>PowerPoint Presentation</vt:lpstr>
      <vt:lpstr>Coverage of Direct Cash Transfers</vt:lpstr>
      <vt:lpstr>“Leakages” of Direct Cash Transfers (Percent going to poor and nonpoor)</vt:lpstr>
      <vt:lpstr>Indirect Taxes and Poverty</vt:lpstr>
      <vt:lpstr> Headcount Ratio Before and After Indirect Taxes</vt:lpstr>
      <vt:lpstr>Public spending on education and health is a powerful equalizer</vt:lpstr>
      <vt:lpstr>Defining Progressive/Regressive  Taxes and Transfers</vt:lpstr>
      <vt:lpstr>Progressivity Kakwani Index for Taxes: Red= regressive </vt:lpstr>
      <vt:lpstr>Direct and Indirect Taxes as % of GDP</vt:lpstr>
      <vt:lpstr>Progressivity Concentration Coefficients for Transfers Green= progressive in abs terms</vt:lpstr>
      <vt:lpstr>Reduction in inequality with respect to Market Income Gini coefficient, Social Spending, and Redistributive Effectiveness </vt:lpstr>
      <vt:lpstr>Fiscal Incidence Indicators: Winners and Losers</vt:lpstr>
      <vt:lpstr>Incidence of Taxes and Cash Transfers Net Change in Income after Direct and Indirect Taxes and Transfers by Decile</vt:lpstr>
      <vt:lpstr>PowerPoint Presentation</vt:lpstr>
      <vt:lpstr>In sum…</vt:lpstr>
      <vt:lpstr>In sum…</vt:lpstr>
      <vt:lpstr>In sum…</vt:lpstr>
      <vt:lpstr>In sum…</vt:lpstr>
      <vt:lpstr>THANK YOU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Lustig Tulane University CGD and IAD</dc:title>
  <dc:creator>Nora Lustig</dc:creator>
  <cp:lastModifiedBy>Nora Lustig</cp:lastModifiedBy>
  <cp:revision>289</cp:revision>
  <dcterms:created xsi:type="dcterms:W3CDTF">2012-05-09T21:56:01Z</dcterms:created>
  <dcterms:modified xsi:type="dcterms:W3CDTF">2013-05-31T11:10:00Z</dcterms:modified>
</cp:coreProperties>
</file>